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61" r:id="rId2"/>
    <p:sldId id="256" r:id="rId3"/>
    <p:sldId id="257" r:id="rId4"/>
    <p:sldId id="258"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3" d="100"/>
          <a:sy n="53" d="100"/>
        </p:scale>
        <p:origin x="-96" y="-3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2C9BF8-B052-4150-BB84-2593481A961A}" type="datetimeFigureOut">
              <a:rPr lang="en-US" smtClean="0"/>
              <a:t>10/31/2021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7503F6-6BFF-47BA-AB42-BF5A50763DC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According to </a:t>
            </a:r>
            <a:r>
              <a:rPr lang="en-US" sz="1200" kern="1200" dirty="0" err="1" smtClean="0">
                <a:solidFill>
                  <a:schemeClr val="tx1"/>
                </a:solidFill>
                <a:latin typeface="+mn-lt"/>
                <a:ea typeface="+mn-ea"/>
                <a:cs typeface="+mn-cs"/>
              </a:rPr>
              <a:t>Bagais</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Aljaaidi</a:t>
            </a:r>
            <a:r>
              <a:rPr lang="en-US" sz="1200" kern="1200" dirty="0" smtClean="0">
                <a:solidFill>
                  <a:schemeClr val="tx1"/>
                </a:solidFill>
                <a:latin typeface="+mn-lt"/>
                <a:ea typeface="+mn-ea"/>
                <a:cs typeface="+mn-cs"/>
              </a:rPr>
              <a:t> (2021), the paper's focus is to explore DSI as an indicator for inventory management among Saudi Arabia’s energy firms between 2012 and 2019. Inventory management is a branch of Supply Chain Management comprising activities associated with products transfer from raw materials to the end-users. DSI is a significant measurement of inventory management and differs in companies. A company with a low DSI will signify two things. First, it uses its inventory effectively, and secondly, it does not store inventory for the needed request. Also, a company with a high DSI will signify two things. First, it translated its inventory into sales, and secondly, it did not store outdated inventory. However, a company needs to monitor its DSI due to the following benefits; optimization of inventory management, fostering cash flow, enhanced development of new marketing and sales decision, helping to reduce spoilage risk, and enhancing future planning.  </a:t>
            </a:r>
          </a:p>
          <a:p>
            <a:endParaRPr lang="en-US" dirty="0"/>
          </a:p>
        </p:txBody>
      </p:sp>
      <p:sp>
        <p:nvSpPr>
          <p:cNvPr id="4" name="Slide Number Placeholder 3"/>
          <p:cNvSpPr>
            <a:spLocks noGrp="1"/>
          </p:cNvSpPr>
          <p:nvPr>
            <p:ph type="sldNum" sz="quarter" idx="10"/>
          </p:nvPr>
        </p:nvSpPr>
        <p:spPr/>
        <p:txBody>
          <a:bodyPr/>
          <a:lstStyle/>
          <a:p>
            <a:fld id="{287503F6-6BFF-47BA-AB42-BF5A50763DC3}"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mn-lt"/>
                <a:ea typeface="+mn-ea"/>
                <a:cs typeface="+mn-cs"/>
              </a:rPr>
              <a:t>Bagais</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Aljaaidi</a:t>
            </a:r>
            <a:r>
              <a:rPr lang="en-US" sz="1200" kern="1200" dirty="0" smtClean="0">
                <a:solidFill>
                  <a:schemeClr val="tx1"/>
                </a:solidFill>
                <a:latin typeface="+mn-lt"/>
                <a:ea typeface="+mn-ea"/>
                <a:cs typeface="+mn-cs"/>
              </a:rPr>
              <a:t> (2021) used energy-listed firms on </a:t>
            </a:r>
            <a:r>
              <a:rPr lang="en-US" sz="1200" kern="1200" dirty="0" err="1" smtClean="0">
                <a:solidFill>
                  <a:schemeClr val="tx1"/>
                </a:solidFill>
                <a:latin typeface="+mn-lt"/>
                <a:ea typeface="+mn-ea"/>
                <a:cs typeface="+mn-cs"/>
              </a:rPr>
              <a:t>Tadawul</a:t>
            </a:r>
            <a:r>
              <a:rPr lang="en-US" sz="1200" kern="1200" dirty="0" smtClean="0">
                <a:solidFill>
                  <a:schemeClr val="tx1"/>
                </a:solidFill>
                <a:latin typeface="+mn-lt"/>
                <a:ea typeface="+mn-ea"/>
                <a:cs typeface="+mn-cs"/>
              </a:rPr>
              <a:t> ( Saudi stock exchange) for years between 2013 and 2019 and conducted a cross-sectional review of the financial reports. They used energy companies’ annual reports and scholarly published journals on topics of SCM and Inventory Management. Lastly, they used descriptive statistics for data analysis using percentages and frequencies. </a:t>
            </a:r>
          </a:p>
          <a:p>
            <a:endParaRPr lang="en-US" dirty="0"/>
          </a:p>
        </p:txBody>
      </p:sp>
      <p:sp>
        <p:nvSpPr>
          <p:cNvPr id="4" name="Slide Number Placeholder 3"/>
          <p:cNvSpPr>
            <a:spLocks noGrp="1"/>
          </p:cNvSpPr>
          <p:nvPr>
            <p:ph type="sldNum" sz="quarter" idx="10"/>
          </p:nvPr>
        </p:nvSpPr>
        <p:spPr/>
        <p:txBody>
          <a:bodyPr/>
          <a:lstStyle/>
          <a:p>
            <a:fld id="{287503F6-6BFF-47BA-AB42-BF5A50763DC3}"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study was on three companies, namely Petro </a:t>
            </a:r>
            <a:r>
              <a:rPr lang="en-US" sz="1200" kern="1200" dirty="0" err="1" smtClean="0">
                <a:solidFill>
                  <a:schemeClr val="tx1"/>
                </a:solidFill>
                <a:latin typeface="+mn-lt"/>
                <a:ea typeface="+mn-ea"/>
                <a:cs typeface="+mn-cs"/>
              </a:rPr>
              <a:t>Rabigh</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Aldress</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Bahri</a:t>
            </a:r>
            <a:r>
              <a:rPr lang="en-US" sz="1200" kern="1200" dirty="0" smtClean="0">
                <a:solidFill>
                  <a:schemeClr val="tx1"/>
                </a:solidFill>
                <a:latin typeface="+mn-lt"/>
                <a:ea typeface="+mn-ea"/>
                <a:cs typeface="+mn-cs"/>
              </a:rPr>
              <a:t> company. Petro </a:t>
            </a:r>
            <a:r>
              <a:rPr lang="en-US" sz="1200" kern="1200" dirty="0" err="1" smtClean="0">
                <a:solidFill>
                  <a:schemeClr val="tx1"/>
                </a:solidFill>
                <a:latin typeface="+mn-lt"/>
                <a:ea typeface="+mn-ea"/>
                <a:cs typeface="+mn-cs"/>
              </a:rPr>
              <a:t>Rabigh</a:t>
            </a:r>
            <a:r>
              <a:rPr lang="en-US" sz="1200" kern="1200" dirty="0" smtClean="0">
                <a:solidFill>
                  <a:schemeClr val="tx1"/>
                </a:solidFill>
                <a:latin typeface="+mn-lt"/>
                <a:ea typeface="+mn-ea"/>
                <a:cs typeface="+mn-cs"/>
              </a:rPr>
              <a:t> company reported the lowest DSI value was 29 days between 2013 and 2018, the lowest DSI value (29 days) between 2013 and 2018, and the highest DSI value (39days) in 2019. </a:t>
            </a:r>
            <a:r>
              <a:rPr lang="en-US" sz="1200" kern="1200" dirty="0" err="1" smtClean="0">
                <a:solidFill>
                  <a:schemeClr val="tx1"/>
                </a:solidFill>
                <a:latin typeface="+mn-lt"/>
                <a:ea typeface="+mn-ea"/>
                <a:cs typeface="+mn-cs"/>
              </a:rPr>
              <a:t>Alders's</a:t>
            </a:r>
            <a:r>
              <a:rPr lang="en-US" sz="1200" kern="1200" dirty="0" smtClean="0">
                <a:solidFill>
                  <a:schemeClr val="tx1"/>
                </a:solidFill>
                <a:latin typeface="+mn-lt"/>
                <a:ea typeface="+mn-ea"/>
                <a:cs typeface="+mn-cs"/>
              </a:rPr>
              <a:t> company reported the highest DSI value was five days between 2013 and 2019, and the lowest was four days between 2016-2018. </a:t>
            </a:r>
            <a:r>
              <a:rPr lang="en-US" sz="1200" kern="1200" dirty="0" err="1" smtClean="0">
                <a:solidFill>
                  <a:schemeClr val="tx1"/>
                </a:solidFill>
                <a:latin typeface="+mn-lt"/>
                <a:ea typeface="+mn-ea"/>
                <a:cs typeface="+mn-cs"/>
              </a:rPr>
              <a:t>Bahri</a:t>
            </a:r>
            <a:r>
              <a:rPr lang="en-US" sz="1200" kern="1200" dirty="0" smtClean="0">
                <a:solidFill>
                  <a:schemeClr val="tx1"/>
                </a:solidFill>
                <a:latin typeface="+mn-lt"/>
                <a:ea typeface="+mn-ea"/>
                <a:cs typeface="+mn-cs"/>
              </a:rPr>
              <a:t> company reported its highest DSI value was 32 days in 2014, and the lowest was 16 days in 2016 (</a:t>
            </a:r>
            <a:r>
              <a:rPr lang="en-US" sz="1200" kern="1200" dirty="0" err="1" smtClean="0">
                <a:solidFill>
                  <a:schemeClr val="tx1"/>
                </a:solidFill>
                <a:latin typeface="+mn-lt"/>
                <a:ea typeface="+mn-ea"/>
                <a:cs typeface="+mn-cs"/>
              </a:rPr>
              <a:t>Bagais</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Aljaaidi</a:t>
            </a:r>
            <a:r>
              <a:rPr lang="en-US" sz="1200" kern="1200" dirty="0" smtClean="0">
                <a:solidFill>
                  <a:schemeClr val="tx1"/>
                </a:solidFill>
                <a:latin typeface="+mn-lt"/>
                <a:ea typeface="+mn-ea"/>
                <a:cs typeface="+mn-cs"/>
              </a:rPr>
              <a:t>, 2021). </a:t>
            </a:r>
          </a:p>
          <a:p>
            <a:endParaRPr lang="en-US" dirty="0"/>
          </a:p>
        </p:txBody>
      </p:sp>
      <p:sp>
        <p:nvSpPr>
          <p:cNvPr id="4" name="Slide Number Placeholder 3"/>
          <p:cNvSpPr>
            <a:spLocks noGrp="1"/>
          </p:cNvSpPr>
          <p:nvPr>
            <p:ph type="sldNum" sz="quarter" idx="10"/>
          </p:nvPr>
        </p:nvSpPr>
        <p:spPr/>
        <p:txBody>
          <a:bodyPr/>
          <a:lstStyle/>
          <a:p>
            <a:fld id="{287503F6-6BFF-47BA-AB42-BF5A50763DC3}"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study showed that </a:t>
            </a:r>
            <a:r>
              <a:rPr lang="en-US" sz="1200" kern="1200" dirty="0" err="1" smtClean="0">
                <a:solidFill>
                  <a:schemeClr val="tx1"/>
                </a:solidFill>
                <a:latin typeface="+mn-lt"/>
                <a:ea typeface="+mn-ea"/>
                <a:cs typeface="+mn-cs"/>
              </a:rPr>
              <a:t>Bahri</a:t>
            </a:r>
            <a:r>
              <a:rPr lang="en-US" sz="1200" kern="1200" dirty="0" smtClean="0">
                <a:solidFill>
                  <a:schemeClr val="tx1"/>
                </a:solidFill>
                <a:latin typeface="+mn-lt"/>
                <a:ea typeface="+mn-ea"/>
                <a:cs typeface="+mn-cs"/>
              </a:rPr>
              <a:t> was in the second position between 2012 and 2019 having an standard DSI of 23 days, while Petro </a:t>
            </a:r>
            <a:r>
              <a:rPr lang="en-US" sz="1200" kern="1200" dirty="0" err="1" smtClean="0">
                <a:solidFill>
                  <a:schemeClr val="tx1"/>
                </a:solidFill>
                <a:latin typeface="+mn-lt"/>
                <a:ea typeface="+mn-ea"/>
                <a:cs typeface="+mn-cs"/>
              </a:rPr>
              <a:t>Rabigh</a:t>
            </a:r>
            <a:r>
              <a:rPr lang="en-US" sz="1200" kern="1200" dirty="0" smtClean="0">
                <a:solidFill>
                  <a:schemeClr val="tx1"/>
                </a:solidFill>
                <a:latin typeface="+mn-lt"/>
                <a:ea typeface="+mn-ea"/>
                <a:cs typeface="+mn-cs"/>
              </a:rPr>
              <a:t> in the third position, whose standard DSI was 31 days. The research led to some proposals; </a:t>
            </a:r>
            <a:r>
              <a:rPr lang="en-US" sz="1200" kern="1200" dirty="0" err="1" smtClean="0">
                <a:solidFill>
                  <a:schemeClr val="tx1"/>
                </a:solidFill>
                <a:latin typeface="+mn-lt"/>
                <a:ea typeface="+mn-ea"/>
                <a:cs typeface="+mn-cs"/>
              </a:rPr>
              <a:t>Bahri</a:t>
            </a:r>
            <a:r>
              <a:rPr lang="en-US" sz="1200" kern="1200" dirty="0" smtClean="0">
                <a:solidFill>
                  <a:schemeClr val="tx1"/>
                </a:solidFill>
                <a:latin typeface="+mn-lt"/>
                <a:ea typeface="+mn-ea"/>
                <a:cs typeface="+mn-cs"/>
              </a:rPr>
              <a:t> and Petro </a:t>
            </a:r>
            <a:r>
              <a:rPr lang="en-US" sz="1200" kern="1200" dirty="0" err="1" smtClean="0">
                <a:solidFill>
                  <a:schemeClr val="tx1"/>
                </a:solidFill>
                <a:latin typeface="+mn-lt"/>
                <a:ea typeface="+mn-ea"/>
                <a:cs typeface="+mn-cs"/>
              </a:rPr>
              <a:t>Rabigh</a:t>
            </a:r>
            <a:r>
              <a:rPr lang="en-US" sz="1200" kern="1200" dirty="0" smtClean="0">
                <a:solidFill>
                  <a:schemeClr val="tx1"/>
                </a:solidFill>
                <a:latin typeface="+mn-lt"/>
                <a:ea typeface="+mn-ea"/>
                <a:cs typeface="+mn-cs"/>
              </a:rPr>
              <a:t> Companies to foster their DSU values to raise their sales with better marketing strategies, for example, by negotiating with vendors, groups, and bulk purchases to reduce input prices. Develop competitive pricing with good and have explicit forecasting and develop plans for their inventories.  </a:t>
            </a:r>
          </a:p>
          <a:p>
            <a:endParaRPr lang="en-US" dirty="0"/>
          </a:p>
        </p:txBody>
      </p:sp>
      <p:sp>
        <p:nvSpPr>
          <p:cNvPr id="4" name="Slide Number Placeholder 3"/>
          <p:cNvSpPr>
            <a:spLocks noGrp="1"/>
          </p:cNvSpPr>
          <p:nvPr>
            <p:ph type="sldNum" sz="quarter" idx="10"/>
          </p:nvPr>
        </p:nvSpPr>
        <p:spPr/>
        <p:txBody>
          <a:bodyPr/>
          <a:lstStyle/>
          <a:p>
            <a:fld id="{287503F6-6BFF-47BA-AB42-BF5A50763DC3}" type="slidenum">
              <a:rPr lang="en-US" smtClean="0"/>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59988E0-1C9A-4085-9014-9F7620397F5F}" type="datetimeFigureOut">
              <a:rPr lang="en-US" smtClean="0"/>
              <a:t>8/28/2014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7205AA9-8A59-4331-975C-62823E6FCF9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59988E0-1C9A-4085-9014-9F7620397F5F}" type="datetimeFigureOut">
              <a:rPr lang="en-US" smtClean="0"/>
              <a:t>8/28/2014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205AA9-8A59-4331-975C-62823E6FCF9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59988E0-1C9A-4085-9014-9F7620397F5F}" type="datetimeFigureOut">
              <a:rPr lang="en-US" smtClean="0"/>
              <a:t>8/28/2014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205AA9-8A59-4331-975C-62823E6FCF9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59988E0-1C9A-4085-9014-9F7620397F5F}" type="datetimeFigureOut">
              <a:rPr lang="en-US" smtClean="0"/>
              <a:t>8/28/2014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205AA9-8A59-4331-975C-62823E6FCF9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59988E0-1C9A-4085-9014-9F7620397F5F}" type="datetimeFigureOut">
              <a:rPr lang="en-US" smtClean="0"/>
              <a:t>8/28/2014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205AA9-8A59-4331-975C-62823E6FCF9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59988E0-1C9A-4085-9014-9F7620397F5F}" type="datetimeFigureOut">
              <a:rPr lang="en-US" smtClean="0"/>
              <a:t>8/28/2014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205AA9-8A59-4331-975C-62823E6FCF9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E0-1C9A-4085-9014-9F7620397F5F}" type="datetimeFigureOut">
              <a:rPr lang="en-US" smtClean="0"/>
              <a:t>8/28/2014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205AA9-8A59-4331-975C-62823E6FCF9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59988E0-1C9A-4085-9014-9F7620397F5F}" type="datetimeFigureOut">
              <a:rPr lang="en-US" smtClean="0"/>
              <a:t>8/28/2014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205AA9-8A59-4331-975C-62823E6FCF9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59988E0-1C9A-4085-9014-9F7620397F5F}" type="datetimeFigureOut">
              <a:rPr lang="en-US" smtClean="0"/>
              <a:t>8/28/2014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37205AA9-8A59-4331-975C-62823E6FCF92}"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59988E0-1C9A-4085-9014-9F7620397F5F}" type="datetimeFigureOut">
              <a:rPr lang="en-US" smtClean="0"/>
              <a:t>8/28/2014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205AA9-8A59-4331-975C-62823E6FCF9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59988E0-1C9A-4085-9014-9F7620397F5F}" type="datetimeFigureOut">
              <a:rPr lang="en-US" smtClean="0"/>
              <a:t>8/28/2014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205AA9-8A59-4331-975C-62823E6FCF9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59988E0-1C9A-4085-9014-9F7620397F5F}" type="datetimeFigureOut">
              <a:rPr lang="en-US" smtClean="0"/>
              <a:t>8/28/2014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7205AA9-8A59-4331-975C-62823E6FCF92}"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914400"/>
          </a:xfrm>
        </p:spPr>
        <p:txBody>
          <a:bodyPr/>
          <a:lstStyle/>
          <a:p>
            <a:r>
              <a:rPr lang="en-US" sz="6000" dirty="0" smtClean="0"/>
              <a:t>Days Sales of Inventory</a:t>
            </a:r>
            <a:endParaRPr lang="en-US" dirty="0"/>
          </a:p>
        </p:txBody>
      </p:sp>
      <p:sp>
        <p:nvSpPr>
          <p:cNvPr id="3" name="Subtitle 2"/>
          <p:cNvSpPr>
            <a:spLocks noGrp="1"/>
          </p:cNvSpPr>
          <p:nvPr>
            <p:ph type="subTitle" idx="1"/>
          </p:nvPr>
        </p:nvSpPr>
        <p:spPr>
          <a:xfrm>
            <a:off x="533400" y="2514600"/>
            <a:ext cx="7854696" cy="4038600"/>
          </a:xfrm>
        </p:spPr>
        <p:txBody>
          <a:bodyPr/>
          <a:lstStyle/>
          <a:p>
            <a:pPr algn="ctr"/>
            <a:endParaRPr lang="en-US" dirty="0" smtClean="0"/>
          </a:p>
          <a:p>
            <a:pPr algn="ctr">
              <a:lnSpc>
                <a:spcPct val="150000"/>
              </a:lnSpc>
            </a:pPr>
            <a:r>
              <a:rPr lang="en-US" dirty="0" smtClean="0"/>
              <a:t>Name</a:t>
            </a:r>
            <a:endParaRPr lang="en-US" dirty="0" smtClean="0"/>
          </a:p>
          <a:p>
            <a:pPr algn="ctr">
              <a:lnSpc>
                <a:spcPct val="150000"/>
              </a:lnSpc>
            </a:pPr>
            <a:r>
              <a:rPr lang="en-US" dirty="0" smtClean="0"/>
              <a:t>Institutional Affiliation</a:t>
            </a:r>
          </a:p>
          <a:p>
            <a:pPr algn="ctr">
              <a:lnSpc>
                <a:spcPct val="150000"/>
              </a:lnSpc>
            </a:pPr>
            <a:r>
              <a:rPr lang="en-US" dirty="0" smtClean="0"/>
              <a:t>Instructor</a:t>
            </a:r>
          </a:p>
          <a:p>
            <a:pPr algn="ctr">
              <a:lnSpc>
                <a:spcPct val="150000"/>
              </a:lnSpc>
            </a:pPr>
            <a:r>
              <a:rPr lang="en-US" dirty="0" smtClean="0"/>
              <a:t>Course Title</a:t>
            </a:r>
          </a:p>
          <a:p>
            <a:pPr algn="ctr">
              <a:lnSpc>
                <a:spcPct val="150000"/>
              </a:lnSpc>
            </a:pPr>
            <a:r>
              <a:rPr lang="en-US" dirty="0" smtClean="0"/>
              <a:t>Date</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851648" cy="1524000"/>
          </a:xfrm>
        </p:spPr>
        <p:txBody>
          <a:bodyPr>
            <a:normAutofit fontScale="90000"/>
          </a:bodyPr>
          <a:lstStyle/>
          <a:p>
            <a:pPr algn="ctr"/>
            <a:r>
              <a:rPr lang="en-US" dirty="0" smtClean="0"/>
              <a:t>Introduction </a:t>
            </a:r>
            <a:br>
              <a:rPr lang="en-US" dirty="0" smtClean="0"/>
            </a:br>
            <a:endParaRPr lang="en-US" dirty="0"/>
          </a:p>
        </p:txBody>
      </p:sp>
      <p:sp>
        <p:nvSpPr>
          <p:cNvPr id="3" name="Subtitle 2"/>
          <p:cNvSpPr>
            <a:spLocks noGrp="1"/>
          </p:cNvSpPr>
          <p:nvPr>
            <p:ph type="subTitle" idx="1"/>
          </p:nvPr>
        </p:nvSpPr>
        <p:spPr>
          <a:xfrm>
            <a:off x="152400" y="914400"/>
            <a:ext cx="8839200" cy="5486400"/>
          </a:xfrm>
        </p:spPr>
        <p:txBody>
          <a:bodyPr>
            <a:normAutofit/>
          </a:bodyPr>
          <a:lstStyle/>
          <a:p>
            <a:pPr lvl="0" algn="l">
              <a:lnSpc>
                <a:spcPct val="170000"/>
              </a:lnSpc>
              <a:buFont typeface="Wingdings" pitchFamily="2" charset="2"/>
              <a:buChar char="v"/>
            </a:pPr>
            <a:r>
              <a:rPr lang="en-US" sz="2400" dirty="0" smtClean="0"/>
              <a:t>The paper aims at exploring the Days Sales of Inventory (DSI) as </a:t>
            </a:r>
            <a:r>
              <a:rPr lang="en-US" sz="2400" dirty="0" smtClean="0"/>
              <a:t>a part of inventory </a:t>
            </a:r>
            <a:r>
              <a:rPr lang="en-US" sz="2400" dirty="0" smtClean="0"/>
              <a:t>management.</a:t>
            </a:r>
          </a:p>
          <a:p>
            <a:pPr lvl="0" algn="l">
              <a:lnSpc>
                <a:spcPct val="170000"/>
              </a:lnSpc>
              <a:buFont typeface="Wingdings" pitchFamily="2" charset="2"/>
              <a:buChar char="v"/>
            </a:pPr>
            <a:r>
              <a:rPr lang="en-US" sz="2400" dirty="0" smtClean="0"/>
              <a:t>Inventory management is a part of a process in Supply chain management (SCM).</a:t>
            </a:r>
          </a:p>
          <a:p>
            <a:pPr lvl="0" algn="l">
              <a:lnSpc>
                <a:spcPct val="170000"/>
              </a:lnSpc>
              <a:buFont typeface="Wingdings" pitchFamily="2" charset="2"/>
              <a:buChar char="v"/>
            </a:pPr>
            <a:r>
              <a:rPr lang="en-US" sz="2400" dirty="0" smtClean="0"/>
              <a:t>DSI is a measurement of inventory management.</a:t>
            </a:r>
          </a:p>
          <a:p>
            <a:pPr lvl="0" algn="l">
              <a:lnSpc>
                <a:spcPct val="170000"/>
              </a:lnSpc>
              <a:buFont typeface="Wingdings" pitchFamily="2" charset="2"/>
              <a:buChar char="v"/>
            </a:pPr>
            <a:r>
              <a:rPr lang="en-US" sz="2400" dirty="0" smtClean="0"/>
              <a:t>A company’s DSI can either be low or high.</a:t>
            </a:r>
          </a:p>
          <a:p>
            <a:pPr lvl="0" algn="l">
              <a:lnSpc>
                <a:spcPct val="170000"/>
              </a:lnSpc>
              <a:buFont typeface="Wingdings" pitchFamily="2" charset="2"/>
              <a:buChar char="v"/>
            </a:pPr>
            <a:r>
              <a:rPr lang="en-US" sz="2400" dirty="0" smtClean="0"/>
              <a:t>Monitoring DSI has various advantages, for example, optimizing inventory management.</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772400" cy="1362456"/>
          </a:xfrm>
        </p:spPr>
        <p:txBody>
          <a:bodyPr/>
          <a:lstStyle/>
          <a:p>
            <a:pPr algn="ctr"/>
            <a:r>
              <a:rPr smtClean="0"/>
              <a:t>Methodology </a:t>
            </a:r>
            <a:br>
              <a:rPr smtClean="0"/>
            </a:br>
            <a:endParaRPr lang="en-US" dirty="0"/>
          </a:p>
        </p:txBody>
      </p:sp>
      <p:sp>
        <p:nvSpPr>
          <p:cNvPr id="3" name="Text Placeholder 2"/>
          <p:cNvSpPr>
            <a:spLocks noGrp="1"/>
          </p:cNvSpPr>
          <p:nvPr>
            <p:ph type="body" idx="1"/>
          </p:nvPr>
        </p:nvSpPr>
        <p:spPr>
          <a:xfrm>
            <a:off x="304800" y="1371600"/>
            <a:ext cx="8534400" cy="5105400"/>
          </a:xfrm>
        </p:spPr>
        <p:txBody>
          <a:bodyPr>
            <a:normAutofit fontScale="92500"/>
          </a:bodyPr>
          <a:lstStyle/>
          <a:p>
            <a:pPr lvl="0">
              <a:lnSpc>
                <a:spcPct val="150000"/>
              </a:lnSpc>
              <a:buFont typeface="Wingdings" pitchFamily="2" charset="2"/>
              <a:buChar char="v"/>
            </a:pPr>
            <a:r>
              <a:rPr lang="en-US" sz="2400" dirty="0" smtClean="0"/>
              <a:t>Selection of samples and data collection</a:t>
            </a:r>
          </a:p>
          <a:p>
            <a:pPr lvl="0">
              <a:lnSpc>
                <a:spcPct val="150000"/>
              </a:lnSpc>
            </a:pPr>
            <a:r>
              <a:rPr lang="en-US" sz="2400" dirty="0" smtClean="0"/>
              <a:t>	Sample- </a:t>
            </a:r>
            <a:r>
              <a:rPr lang="en-US" sz="2400" dirty="0" smtClean="0"/>
              <a:t>energy listed companies on Saudi Stock Exchange</a:t>
            </a:r>
          </a:p>
          <a:p>
            <a:pPr lvl="0">
              <a:lnSpc>
                <a:spcPct val="150000"/>
              </a:lnSpc>
            </a:pPr>
            <a:r>
              <a:rPr lang="en-US" sz="2400" dirty="0" smtClean="0"/>
              <a:t>	Sources </a:t>
            </a:r>
            <a:r>
              <a:rPr lang="en-US" sz="2400" dirty="0" smtClean="0"/>
              <a:t>of data </a:t>
            </a:r>
          </a:p>
          <a:p>
            <a:pPr lvl="0">
              <a:lnSpc>
                <a:spcPct val="150000"/>
              </a:lnSpc>
              <a:buFont typeface="Wingdings" pitchFamily="2" charset="2"/>
              <a:buChar char="v"/>
            </a:pPr>
            <a:r>
              <a:rPr lang="en-US" sz="2400" dirty="0" smtClean="0"/>
              <a:t>Secondary data source;</a:t>
            </a:r>
          </a:p>
          <a:p>
            <a:pPr lvl="0">
              <a:lnSpc>
                <a:spcPct val="150000"/>
              </a:lnSpc>
            </a:pPr>
            <a:r>
              <a:rPr lang="en-US" sz="2400" dirty="0" smtClean="0"/>
              <a:t>	Energy </a:t>
            </a:r>
            <a:r>
              <a:rPr lang="en-US" sz="2400" dirty="0" smtClean="0"/>
              <a:t>companies annual reports</a:t>
            </a:r>
          </a:p>
          <a:p>
            <a:pPr lvl="0">
              <a:lnSpc>
                <a:spcPct val="150000"/>
              </a:lnSpc>
            </a:pPr>
            <a:r>
              <a:rPr lang="en-US" sz="2400" dirty="0" smtClean="0"/>
              <a:t>	Scholarly </a:t>
            </a:r>
            <a:r>
              <a:rPr lang="en-US" sz="2400" dirty="0" smtClean="0"/>
              <a:t>publications</a:t>
            </a:r>
          </a:p>
          <a:p>
            <a:pPr lvl="0">
              <a:lnSpc>
                <a:spcPct val="150000"/>
              </a:lnSpc>
              <a:buFont typeface="Wingdings" pitchFamily="2" charset="2"/>
              <a:buChar char="v"/>
            </a:pPr>
            <a:r>
              <a:rPr lang="en-US" sz="2400" dirty="0" smtClean="0"/>
              <a:t>Data analysis</a:t>
            </a:r>
          </a:p>
          <a:p>
            <a:pPr lvl="0">
              <a:lnSpc>
                <a:spcPct val="150000"/>
              </a:lnSpc>
            </a:pPr>
            <a:r>
              <a:rPr lang="en-US" sz="2400" dirty="0" smtClean="0"/>
              <a:t>	Descriptive </a:t>
            </a:r>
            <a:r>
              <a:rPr lang="en-US" sz="2400" dirty="0" smtClean="0"/>
              <a:t>statistics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914400"/>
            <a:ext cx="7772400" cy="762000"/>
          </a:xfrm>
        </p:spPr>
        <p:txBody>
          <a:bodyPr/>
          <a:lstStyle/>
          <a:p>
            <a:pPr algn="ctr"/>
            <a:r>
              <a:rPr smtClean="0"/>
              <a:t>Findings of the Study</a:t>
            </a:r>
            <a:br>
              <a:rPr smtClean="0"/>
            </a:br>
            <a:endParaRPr lang="en-US" dirty="0"/>
          </a:p>
        </p:txBody>
      </p:sp>
      <p:sp>
        <p:nvSpPr>
          <p:cNvPr id="3" name="Text Placeholder 2"/>
          <p:cNvSpPr>
            <a:spLocks noGrp="1"/>
          </p:cNvSpPr>
          <p:nvPr>
            <p:ph type="body" idx="1"/>
          </p:nvPr>
        </p:nvSpPr>
        <p:spPr>
          <a:xfrm>
            <a:off x="0" y="762000"/>
            <a:ext cx="9144000" cy="6096000"/>
          </a:xfrm>
        </p:spPr>
        <p:txBody>
          <a:bodyPr>
            <a:normAutofit fontScale="92500" lnSpcReduction="10000"/>
          </a:bodyPr>
          <a:lstStyle/>
          <a:p>
            <a:pPr lvl="0">
              <a:lnSpc>
                <a:spcPct val="150000"/>
              </a:lnSpc>
              <a:buFont typeface="Wingdings" pitchFamily="2" charset="2"/>
              <a:buChar char="v"/>
            </a:pPr>
            <a:r>
              <a:rPr lang="en-US" sz="2400" dirty="0" smtClean="0"/>
              <a:t>The study was conducted on three companies</a:t>
            </a:r>
          </a:p>
          <a:p>
            <a:pPr lvl="0">
              <a:lnSpc>
                <a:spcPct val="150000"/>
              </a:lnSpc>
              <a:buFont typeface="Wingdings" pitchFamily="2" charset="2"/>
              <a:buChar char="v"/>
            </a:pPr>
            <a:r>
              <a:rPr lang="en-US" sz="2400" dirty="0" smtClean="0"/>
              <a:t>Petro </a:t>
            </a:r>
            <a:r>
              <a:rPr lang="en-US" sz="2400" dirty="0" err="1" smtClean="0"/>
              <a:t>Rabigh</a:t>
            </a:r>
            <a:r>
              <a:rPr lang="en-US" sz="2400" dirty="0" smtClean="0"/>
              <a:t> company</a:t>
            </a:r>
          </a:p>
          <a:p>
            <a:pPr lvl="0">
              <a:lnSpc>
                <a:spcPct val="150000"/>
              </a:lnSpc>
            </a:pPr>
            <a:r>
              <a:rPr lang="en-US" sz="2400" dirty="0" smtClean="0"/>
              <a:t>	Lowest </a:t>
            </a:r>
            <a:r>
              <a:rPr lang="en-US" sz="2400" dirty="0" smtClean="0"/>
              <a:t>DSI value across the seven years.</a:t>
            </a:r>
          </a:p>
          <a:p>
            <a:pPr lvl="0">
              <a:lnSpc>
                <a:spcPct val="150000"/>
              </a:lnSpc>
            </a:pPr>
            <a:r>
              <a:rPr lang="en-US" sz="2400" dirty="0" smtClean="0"/>
              <a:t>	The </a:t>
            </a:r>
            <a:r>
              <a:rPr lang="en-US" sz="2400" dirty="0" smtClean="0"/>
              <a:t>lowest value of DSI (29days)- </a:t>
            </a:r>
            <a:r>
              <a:rPr lang="en-US" sz="2400" dirty="0" smtClean="0"/>
              <a:t>from 2013 to 2018</a:t>
            </a:r>
            <a:endParaRPr lang="en-US" sz="2400" dirty="0" smtClean="0"/>
          </a:p>
          <a:p>
            <a:pPr lvl="0">
              <a:lnSpc>
                <a:spcPct val="150000"/>
              </a:lnSpc>
            </a:pPr>
            <a:r>
              <a:rPr lang="en-US" sz="2400" dirty="0" smtClean="0"/>
              <a:t>	The </a:t>
            </a:r>
            <a:r>
              <a:rPr lang="en-US" sz="2400" dirty="0" smtClean="0"/>
              <a:t>highest </a:t>
            </a:r>
            <a:r>
              <a:rPr lang="en-US" sz="2400" dirty="0" smtClean="0"/>
              <a:t>DSI value of </a:t>
            </a:r>
            <a:r>
              <a:rPr lang="en-US" sz="2400" dirty="0" smtClean="0"/>
              <a:t>(37days) -2019</a:t>
            </a:r>
          </a:p>
          <a:p>
            <a:pPr lvl="0">
              <a:lnSpc>
                <a:spcPct val="150000"/>
              </a:lnSpc>
              <a:buFont typeface="Wingdings" pitchFamily="2" charset="2"/>
              <a:buChar char="v"/>
            </a:pPr>
            <a:r>
              <a:rPr lang="en-US" sz="2400" dirty="0" err="1" smtClean="0"/>
              <a:t>Aldress</a:t>
            </a:r>
            <a:r>
              <a:rPr lang="en-US" sz="2400" dirty="0" smtClean="0"/>
              <a:t> company</a:t>
            </a:r>
          </a:p>
          <a:p>
            <a:pPr lvl="0">
              <a:lnSpc>
                <a:spcPct val="150000"/>
              </a:lnSpc>
            </a:pPr>
            <a:r>
              <a:rPr lang="en-US" sz="2400" dirty="0" smtClean="0"/>
              <a:t>	Highest </a:t>
            </a:r>
            <a:r>
              <a:rPr lang="en-US" sz="2400" dirty="0" smtClean="0"/>
              <a:t>DSI value - between 2013-2018 within four days </a:t>
            </a:r>
            <a:r>
              <a:rPr lang="en-US" sz="2400" dirty="0" smtClean="0"/>
              <a:t>	for </a:t>
            </a:r>
            <a:r>
              <a:rPr lang="en-US" sz="2400" dirty="0" smtClean="0"/>
              <a:t>all </a:t>
            </a:r>
            <a:r>
              <a:rPr lang="en-US" sz="2400" dirty="0" smtClean="0"/>
              <a:t>	years </a:t>
            </a:r>
            <a:endParaRPr lang="en-US" sz="2400" dirty="0" smtClean="0"/>
          </a:p>
          <a:p>
            <a:pPr lvl="0">
              <a:lnSpc>
                <a:spcPct val="150000"/>
              </a:lnSpc>
              <a:buFont typeface="Wingdings" pitchFamily="2" charset="2"/>
              <a:buChar char="v"/>
            </a:pPr>
            <a:r>
              <a:rPr lang="en-US" sz="2400" dirty="0" err="1" smtClean="0"/>
              <a:t>Bahri</a:t>
            </a:r>
            <a:r>
              <a:rPr lang="en-US" sz="2400" dirty="0" smtClean="0"/>
              <a:t> company</a:t>
            </a:r>
          </a:p>
          <a:p>
            <a:pPr lvl="0">
              <a:lnSpc>
                <a:spcPct val="150000"/>
              </a:lnSpc>
            </a:pPr>
            <a:r>
              <a:rPr lang="en-US" sz="2400" dirty="0" smtClean="0"/>
              <a:t>	The </a:t>
            </a:r>
            <a:r>
              <a:rPr lang="en-US" sz="2400" dirty="0" smtClean="0"/>
              <a:t>highest </a:t>
            </a:r>
            <a:r>
              <a:rPr lang="en-US" sz="2400" dirty="0" smtClean="0"/>
              <a:t>DSI </a:t>
            </a:r>
            <a:r>
              <a:rPr lang="en-US" sz="2400" dirty="0" smtClean="0"/>
              <a:t>between </a:t>
            </a:r>
            <a:r>
              <a:rPr lang="en-US" sz="2400" dirty="0" smtClean="0"/>
              <a:t>2013-2019 (32 days) was </a:t>
            </a:r>
            <a:r>
              <a:rPr lang="en-US" sz="2400" dirty="0" smtClean="0"/>
              <a:t>in </a:t>
            </a:r>
            <a:r>
              <a:rPr lang="en-US" sz="2400" dirty="0" smtClean="0"/>
              <a:t>	2014</a:t>
            </a:r>
            <a:r>
              <a:rPr lang="en-US" sz="2400" dirty="0" smtClean="0"/>
              <a:t>. </a:t>
            </a:r>
          </a:p>
          <a:p>
            <a:pPr lvl="0">
              <a:lnSpc>
                <a:spcPct val="150000"/>
              </a:lnSpc>
            </a:pPr>
            <a:r>
              <a:rPr lang="en-US" sz="2400" dirty="0" smtClean="0"/>
              <a:t>	The </a:t>
            </a:r>
            <a:r>
              <a:rPr lang="en-US" sz="2400" dirty="0" smtClean="0"/>
              <a:t>lowest DSI value (</a:t>
            </a:r>
            <a:r>
              <a:rPr lang="en-US" sz="2400" dirty="0" smtClean="0"/>
              <a:t>16 days) was </a:t>
            </a:r>
            <a:r>
              <a:rPr lang="en-US" sz="2400" dirty="0" smtClean="0"/>
              <a:t>in 2016</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1064"/>
          </a:xfrm>
        </p:spPr>
        <p:txBody>
          <a:bodyPr/>
          <a:lstStyle/>
          <a:p>
            <a:pPr algn="ctr"/>
            <a:r>
              <a:rPr smtClean="0"/>
              <a:t>Conclusion </a:t>
            </a:r>
            <a:br>
              <a:rPr smtClean="0"/>
            </a:br>
            <a:endParaRPr lang="en-US" dirty="0"/>
          </a:p>
        </p:txBody>
      </p:sp>
      <p:sp>
        <p:nvSpPr>
          <p:cNvPr id="3" name="Text Placeholder 2"/>
          <p:cNvSpPr>
            <a:spLocks noGrp="1"/>
          </p:cNvSpPr>
          <p:nvPr>
            <p:ph type="body" idx="1"/>
          </p:nvPr>
        </p:nvSpPr>
        <p:spPr>
          <a:xfrm>
            <a:off x="228600" y="1219200"/>
            <a:ext cx="8613648" cy="5334000"/>
          </a:xfrm>
        </p:spPr>
        <p:txBody>
          <a:bodyPr>
            <a:normAutofit/>
          </a:bodyPr>
          <a:lstStyle/>
          <a:p>
            <a:pPr>
              <a:lnSpc>
                <a:spcPct val="150000"/>
              </a:lnSpc>
              <a:buFont typeface="Wingdings" pitchFamily="2" charset="2"/>
              <a:buChar char="v"/>
            </a:pPr>
            <a:r>
              <a:rPr lang="en-US" sz="2400" dirty="0" smtClean="0"/>
              <a:t>According to the study, </a:t>
            </a:r>
            <a:r>
              <a:rPr lang="en-US" sz="2400" dirty="0" err="1" smtClean="0"/>
              <a:t>Bahri</a:t>
            </a:r>
            <a:r>
              <a:rPr lang="en-US" sz="2400" dirty="0" smtClean="0"/>
              <a:t> was second and Petro </a:t>
            </a:r>
            <a:r>
              <a:rPr lang="en-US" sz="2400" dirty="0" err="1" smtClean="0"/>
              <a:t>Rabigh</a:t>
            </a:r>
            <a:r>
              <a:rPr lang="en-US" sz="2400" dirty="0" smtClean="0"/>
              <a:t> third.</a:t>
            </a:r>
          </a:p>
          <a:p>
            <a:pPr>
              <a:lnSpc>
                <a:spcPct val="150000"/>
              </a:lnSpc>
              <a:buFont typeface="Wingdings" pitchFamily="2" charset="2"/>
              <a:buChar char="v"/>
            </a:pPr>
            <a:r>
              <a:rPr lang="en-US" sz="2400" dirty="0" smtClean="0"/>
              <a:t>The research had some proposals;</a:t>
            </a:r>
          </a:p>
          <a:p>
            <a:pPr lvl="1">
              <a:lnSpc>
                <a:spcPct val="150000"/>
              </a:lnSpc>
              <a:buFont typeface="Wingdings" pitchFamily="2" charset="2"/>
              <a:buChar char="Ø"/>
            </a:pPr>
            <a:r>
              <a:rPr lang="en-US" sz="2400" dirty="0" smtClean="0"/>
              <a:t>Both companies should </a:t>
            </a:r>
            <a:r>
              <a:rPr lang="en-US" sz="2400" dirty="0" smtClean="0"/>
              <a:t>foster their DSU values to raise their sales with better marketing </a:t>
            </a:r>
            <a:r>
              <a:rPr lang="en-US" sz="2400" dirty="0" smtClean="0"/>
              <a:t>strategies.</a:t>
            </a:r>
          </a:p>
          <a:p>
            <a:pPr lvl="1">
              <a:lnSpc>
                <a:spcPct val="150000"/>
              </a:lnSpc>
              <a:buFont typeface="Wingdings" pitchFamily="2" charset="2"/>
              <a:buChar char="Ø"/>
            </a:pPr>
            <a:r>
              <a:rPr lang="en-US" sz="2400" dirty="0" smtClean="0"/>
              <a:t>Develop competitive pricing with good </a:t>
            </a:r>
            <a:r>
              <a:rPr lang="en-US" sz="2400" dirty="0" smtClean="0"/>
              <a:t>.</a:t>
            </a:r>
          </a:p>
          <a:p>
            <a:pPr lvl="1">
              <a:lnSpc>
                <a:spcPct val="150000"/>
              </a:lnSpc>
              <a:buFont typeface="Wingdings" pitchFamily="2" charset="2"/>
              <a:buChar char="Ø"/>
            </a:pPr>
            <a:r>
              <a:rPr lang="en-US" sz="2400" dirty="0" smtClean="0"/>
              <a:t>Have precise forecasting.</a:t>
            </a:r>
          </a:p>
          <a:p>
            <a:pPr lvl="1">
              <a:lnSpc>
                <a:spcPct val="150000"/>
              </a:lnSpc>
              <a:buFont typeface="Wingdings" pitchFamily="2" charset="2"/>
              <a:buChar char="Ø"/>
            </a:pPr>
            <a:r>
              <a:rPr lang="en-US" sz="2400" dirty="0" smtClean="0"/>
              <a:t>Develop </a:t>
            </a:r>
            <a:r>
              <a:rPr lang="en-US" sz="2400" smtClean="0"/>
              <a:t>plans </a:t>
            </a:r>
            <a:r>
              <a:rPr lang="en-US" sz="2400" smtClean="0"/>
              <a:t>for </a:t>
            </a:r>
            <a:r>
              <a:rPr lang="en-US" sz="2400" dirty="0" smtClean="0"/>
              <a:t>inventories</a:t>
            </a:r>
            <a:endParaRPr lang="en-US" sz="24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359664"/>
          </a:xfrm>
        </p:spPr>
        <p:txBody>
          <a:bodyPr/>
          <a:lstStyle/>
          <a:p>
            <a:pPr algn="ctr"/>
            <a:r>
              <a:rPr lang="en-US" dirty="0" smtClean="0"/>
              <a:t>R</a:t>
            </a:r>
            <a:r>
              <a:rPr smtClean="0"/>
              <a:t>eference </a:t>
            </a:r>
            <a:endParaRPr lang="en-US" dirty="0"/>
          </a:p>
        </p:txBody>
      </p:sp>
      <p:sp>
        <p:nvSpPr>
          <p:cNvPr id="3" name="Text Placeholder 2"/>
          <p:cNvSpPr>
            <a:spLocks noGrp="1"/>
          </p:cNvSpPr>
          <p:nvPr>
            <p:ph type="body" idx="1"/>
          </p:nvPr>
        </p:nvSpPr>
        <p:spPr/>
        <p:txBody>
          <a:bodyPr>
            <a:normAutofit lnSpcReduction="10000"/>
          </a:bodyPr>
          <a:lstStyle/>
          <a:p>
            <a:pPr>
              <a:lnSpc>
                <a:spcPct val="150000"/>
              </a:lnSpc>
            </a:pPr>
            <a:r>
              <a:rPr lang="en-US" dirty="0" err="1" smtClean="0"/>
              <a:t>Bagais</a:t>
            </a:r>
            <a:r>
              <a:rPr lang="en-US" dirty="0" smtClean="0"/>
              <a:t>, O., &amp; </a:t>
            </a:r>
            <a:r>
              <a:rPr lang="en-US" dirty="0" err="1" smtClean="0"/>
              <a:t>Aljaaidi</a:t>
            </a:r>
            <a:r>
              <a:rPr lang="en-US" dirty="0" smtClean="0"/>
              <a:t>, K. (2021). Financial ratios in energy projects: The case of days sales of inventory. </a:t>
            </a:r>
            <a:r>
              <a:rPr lang="en-US" i="1" dirty="0" smtClean="0"/>
              <a:t>Journal of Project Management</a:t>
            </a:r>
            <a:r>
              <a:rPr lang="en-US" dirty="0" smtClean="0"/>
              <a:t>, </a:t>
            </a:r>
            <a:r>
              <a:rPr lang="en-US" i="1" dirty="0" smtClean="0"/>
              <a:t>6</a:t>
            </a:r>
            <a:r>
              <a:rPr lang="en-US" dirty="0" smtClean="0"/>
              <a:t>(1), 57-60.</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3775381</TotalTime>
  <Words>626</Words>
  <Application>Microsoft Office PowerPoint</Application>
  <PresentationFormat>On-screen Show (4:3)</PresentationFormat>
  <Paragraphs>50</Paragraphs>
  <Slides>6</Slides>
  <Notes>4</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Flow</vt:lpstr>
      <vt:lpstr>Days Sales of Inventory</vt:lpstr>
      <vt:lpstr>Introduction  </vt:lpstr>
      <vt:lpstr>Methodology  </vt:lpstr>
      <vt:lpstr>Findings of the Study </vt:lpstr>
      <vt:lpstr>Conclusion  </vt:lpstr>
      <vt:lpstr>Reference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12</cp:revision>
  <dcterms:created xsi:type="dcterms:W3CDTF">2014-08-27T21:01:58Z</dcterms:created>
  <dcterms:modified xsi:type="dcterms:W3CDTF">2021-10-31T16:03:18Z</dcterms:modified>
</cp:coreProperties>
</file>